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1"/>
  </p:sldMasterIdLst>
  <p:sldIdLst>
    <p:sldId id="256" r:id="rId2"/>
    <p:sldId id="257" r:id="rId3"/>
    <p:sldId id="260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4A7404-34A6-F34A-9F33-355A28E3EDF2}">
          <p14:sldIdLst>
            <p14:sldId id="256"/>
            <p14:sldId id="257"/>
            <p14:sldId id="260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/>
    <p:restoredTop sz="94665"/>
  </p:normalViewPr>
  <p:slideViewPr>
    <p:cSldViewPr snapToGrid="0" snapToObjects="1">
      <p:cViewPr varScale="1">
        <p:scale>
          <a:sx n="25" d="100"/>
          <a:sy n="25" d="100"/>
        </p:scale>
        <p:origin x="-316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1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3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72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7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793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56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B38491-B52A-B247-952B-F989D5D093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86B17C-7173-484A-AD1E-82487C9D6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8B81F-1CBC-7B45-9212-E6F0214F5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806752"/>
            <a:ext cx="9068586" cy="1856269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Ks1 SAT’s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2022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08BB78-2CEA-7D49-A2B0-FA5EA8F0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570" y="3350787"/>
            <a:ext cx="1514862" cy="16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F8151-6D28-9D4D-820D-4488FC0D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Assessments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D53A48-D537-6644-9C61-B81E89427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sz="25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At the end of Year 2, during the month of May children will take assessments, </a:t>
            </a:r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KS1 SATs, (Statutory Assessment Tests) </a:t>
            </a:r>
            <a:r>
              <a:rPr lang="en-GB" sz="25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in:</a:t>
            </a:r>
          </a:p>
          <a:p>
            <a:pPr marL="466725" indent="-195263"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Reading</a:t>
            </a:r>
          </a:p>
          <a:p>
            <a:pPr marL="466725" indent="-195263"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Maths</a:t>
            </a:r>
            <a:endParaRPr lang="en-US" sz="25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71462" indent="0">
              <a:buNone/>
              <a:defRPr/>
            </a:pPr>
            <a:endParaRPr lang="en-GB" sz="25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en-GB" sz="25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Writing will </a:t>
            </a:r>
            <a:r>
              <a:rPr lang="en-GB" sz="25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be teacher assessed. </a:t>
            </a:r>
          </a:p>
          <a:p>
            <a:pPr marL="271462" indent="0">
              <a:buNone/>
              <a:defRPr/>
            </a:pP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541EB-581F-C340-8036-C38B0388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Reading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5D82C-A724-8941-947C-CAE9F6DDD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SzPct val="75000"/>
              <a:buNone/>
              <a:defRPr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There are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two separate papers.</a:t>
            </a:r>
          </a:p>
          <a:p>
            <a:pPr marL="285432" indent="-285750">
              <a:buClr>
                <a:schemeClr val="accent2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  <a:defRPr/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08292" indent="-285750">
              <a:buClr>
                <a:schemeClr val="accent2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Paper 1 </a:t>
            </a:r>
          </a:p>
          <a:p>
            <a:pPr marL="22542" indent="0">
              <a:buClr>
                <a:schemeClr val="accent2">
                  <a:lumMod val="50000"/>
                </a:schemeClr>
              </a:buClr>
              <a:buSzPct val="75000"/>
              <a:buNone/>
              <a:defRPr/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08292" indent="-285750">
              <a:buClr>
                <a:schemeClr val="accent2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Paper 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94FFA4-D457-7145-949C-688EBF5D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57" y="642594"/>
            <a:ext cx="1474743" cy="22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541EB-581F-C340-8036-C38B0388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5D82C-A724-8941-947C-CAE9F6DD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605247" cy="4369398"/>
          </a:xfrm>
        </p:spPr>
        <p:txBody>
          <a:bodyPr>
            <a:noAutofit/>
          </a:bodyPr>
          <a:lstStyle/>
          <a:p>
            <a:pPr marL="285432" indent="-285750">
              <a:buClr>
                <a:schemeClr val="accent2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There are two separate papers. Each count as 50% of the overall mark. </a:t>
            </a:r>
          </a:p>
          <a:p>
            <a:pPr marL="285432" indent="-285750">
              <a:buClr>
                <a:schemeClr val="accent2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  <a:defRPr/>
            </a:pPr>
            <a:endParaRPr lang="en-GB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308292" indent="-285750">
              <a:buClr>
                <a:schemeClr val="accent2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Paper 1 ARITHMETIC</a:t>
            </a:r>
          </a:p>
          <a:p>
            <a:pPr marL="22542" indent="0">
              <a:buClr>
                <a:schemeClr val="accent2">
                  <a:lumMod val="50000"/>
                </a:schemeClr>
              </a:buClr>
              <a:buSzPct val="75000"/>
              <a:buNone/>
              <a:defRPr/>
            </a:pPr>
            <a:endParaRPr lang="en-GB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308292" indent="-285750">
              <a:buClr>
                <a:schemeClr val="accent2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Paper 2 REASONING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C4A7DC-FE82-5C47-99DE-73907672E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37" y="317399"/>
            <a:ext cx="1886809" cy="15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541EB-581F-C340-8036-C38B0388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can I help my child?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5D82C-A724-8941-947C-CAE9F6DD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0389"/>
            <a:ext cx="10058400" cy="431560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Reading, reading, reading!</a:t>
            </a:r>
            <a:endParaRPr lang="en-GB" altLang="en-US" sz="2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endParaRPr lang="en-GB" altLang="en-US" sz="2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en-US" sz="2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Find opportunities for your child to use numbers in everyday </a:t>
            </a:r>
            <a:r>
              <a:rPr lang="en-GB" altLang="en-US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situations.</a:t>
            </a:r>
            <a:endParaRPr lang="en-GB" altLang="en-US" sz="2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endParaRPr lang="en-GB" altLang="en-US" sz="2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en-US" sz="2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Encourage opportunities for writing such as letters, emails, </a:t>
            </a:r>
            <a:r>
              <a:rPr lang="en-GB" altLang="en-US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postcards.</a:t>
            </a:r>
          </a:p>
          <a:p>
            <a:pPr>
              <a:lnSpc>
                <a:spcPct val="80000"/>
              </a:lnSpc>
            </a:pPr>
            <a:endParaRPr lang="en-GB" altLang="en-US" sz="2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en-US" sz="22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Please </a:t>
            </a:r>
            <a:r>
              <a:rPr lang="en-GB" altLang="en-US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DO NOT CALL THEM TESTS!</a:t>
            </a:r>
            <a:endParaRPr lang="en-GB" altLang="en-US" sz="2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xmlns="" id="{EC450244-1D32-D142-A84B-204772FD3AA3}"/>
              </a:ext>
            </a:extLst>
          </p:cNvPr>
          <p:cNvSpPr/>
          <p:nvPr/>
        </p:nvSpPr>
        <p:spPr>
          <a:xfrm>
            <a:off x="369301" y="313960"/>
            <a:ext cx="885757" cy="851451"/>
          </a:xfrm>
          <a:prstGeom prst="star5">
            <a:avLst/>
          </a:prstGeom>
          <a:solidFill>
            <a:srgbClr val="FFF54A"/>
          </a:solidFill>
          <a:ln>
            <a:solidFill>
              <a:srgbClr val="FFF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xmlns="" id="{3F69644F-FBE2-6344-939F-E7A40AC2AD57}"/>
              </a:ext>
            </a:extLst>
          </p:cNvPr>
          <p:cNvSpPr/>
          <p:nvPr/>
        </p:nvSpPr>
        <p:spPr>
          <a:xfrm>
            <a:off x="10990729" y="5665694"/>
            <a:ext cx="831969" cy="758937"/>
          </a:xfrm>
          <a:prstGeom prst="star5">
            <a:avLst/>
          </a:prstGeom>
          <a:solidFill>
            <a:srgbClr val="FFF54A"/>
          </a:solidFill>
          <a:ln>
            <a:solidFill>
              <a:srgbClr val="FFF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{BA932493-7422-6645-A0BF-154E815217D9}tf10001067</Template>
  <TotalTime>715</TotalTime>
  <Words>118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Savon</vt:lpstr>
      <vt:lpstr>Ks1 SAT’s 2022</vt:lpstr>
      <vt:lpstr>Assessments </vt:lpstr>
      <vt:lpstr>Reading Papers</vt:lpstr>
      <vt:lpstr>Mathematics</vt:lpstr>
      <vt:lpstr>How can I help my child?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SAT’s 2019</dc:title>
  <dc:creator>Amy Tharme</dc:creator>
  <cp:lastModifiedBy>3691LR</cp:lastModifiedBy>
  <cp:revision>10</cp:revision>
  <dcterms:created xsi:type="dcterms:W3CDTF">2019-01-06T18:23:48Z</dcterms:created>
  <dcterms:modified xsi:type="dcterms:W3CDTF">2023-05-04T12:06:38Z</dcterms:modified>
</cp:coreProperties>
</file>